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4"/>
  </p:notesMasterIdLst>
  <p:sldIdLst>
    <p:sldId id="256" r:id="rId2"/>
    <p:sldId id="268" r:id="rId3"/>
    <p:sldId id="269" r:id="rId4"/>
    <p:sldId id="270" r:id="rId5"/>
    <p:sldId id="271" r:id="rId6"/>
    <p:sldId id="272" r:id="rId7"/>
    <p:sldId id="273" r:id="rId8"/>
    <p:sldId id="274" r:id="rId9"/>
    <p:sldId id="276" r:id="rId10"/>
    <p:sldId id="277" r:id="rId11"/>
    <p:sldId id="275" r:id="rId12"/>
    <p:sldId id="265" r:id="rId13"/>
  </p:sldIdLst>
  <p:sldSz cx="9144000" cy="5143500" type="screen16x9"/>
  <p:notesSz cx="6858000" cy="9144000"/>
  <p:embeddedFontLst>
    <p:embeddedFont>
      <p:font typeface="Lato" panose="020B0604020202020204" charset="0"/>
      <p:regular r:id="rId15"/>
      <p:bold r:id="rId16"/>
      <p:italic r:id="rId17"/>
      <p:boldItalic r:id="rId18"/>
    </p:embeddedFont>
    <p:embeddedFont>
      <p:font typeface="Raleway"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B94205-521E-4EAB-BDC7-6D7E506F9E63}">
  <a:tblStyle styleId="{CEB94205-521E-4EAB-BDC7-6D7E506F9E6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2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66111083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9741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1991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1913875" y="1584450"/>
            <a:ext cx="6365100" cy="9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Sociology  </a:t>
            </a:r>
            <a:r>
              <a:rPr lang="en-GB" sz="2000">
                <a:solidFill>
                  <a:srgbClr val="000000"/>
                </a:solidFill>
              </a:rPr>
              <a:t>Course Code (SS 2005)</a:t>
            </a:r>
            <a:endParaRPr sz="1400"/>
          </a:p>
        </p:txBody>
      </p:sp>
      <p:sp>
        <p:nvSpPr>
          <p:cNvPr id="177" name="Google Shape;177;p18"/>
          <p:cNvSpPr txBox="1">
            <a:spLocks noGrp="1"/>
          </p:cNvSpPr>
          <p:nvPr>
            <p:ph type="subTitle" idx="1"/>
          </p:nvPr>
        </p:nvSpPr>
        <p:spPr>
          <a:xfrm>
            <a:off x="1957888" y="2571747"/>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Muhammad Zeeshan</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95901"/>
            <a:ext cx="7694809" cy="472611"/>
          </a:xfrm>
        </p:spPr>
        <p:txBody>
          <a:bodyPr/>
          <a:lstStyle/>
          <a:p>
            <a:r>
              <a:rPr lang="en-US" sz="2800" dirty="0" smtClean="0">
                <a:solidFill>
                  <a:schemeClr val="bg2"/>
                </a:solidFill>
              </a:rPr>
              <a:t>Symbolic-interaction </a:t>
            </a:r>
            <a:r>
              <a:rPr lang="en-US" sz="2800" dirty="0">
                <a:solidFill>
                  <a:schemeClr val="bg2"/>
                </a:solidFill>
              </a:rPr>
              <a:t>approach</a:t>
            </a:r>
            <a:endParaRPr lang="" dirty="0"/>
          </a:p>
        </p:txBody>
      </p:sp>
      <p:sp>
        <p:nvSpPr>
          <p:cNvPr id="3" name="Text Placeholder 2"/>
          <p:cNvSpPr>
            <a:spLocks noGrp="1"/>
          </p:cNvSpPr>
          <p:nvPr>
            <p:ph type="body" idx="1"/>
          </p:nvPr>
        </p:nvSpPr>
        <p:spPr>
          <a:xfrm>
            <a:off x="721224" y="1479479"/>
            <a:ext cx="7694809" cy="2899746"/>
          </a:xfrm>
        </p:spPr>
        <p:txBody>
          <a:bodyPr/>
          <a:lstStyle/>
          <a:p>
            <a:pPr>
              <a:buFont typeface="Wingdings" panose="05000000000000000000" pitchFamily="2" charset="2"/>
              <a:buChar char="Ø"/>
            </a:pPr>
            <a:r>
              <a:rPr lang="en-US" sz="1500" dirty="0">
                <a:solidFill>
                  <a:schemeClr val="bg2"/>
                </a:solidFill>
              </a:rPr>
              <a:t>The </a:t>
            </a:r>
            <a:r>
              <a:rPr lang="en-US" sz="1500" b="1" i="1" dirty="0">
                <a:solidFill>
                  <a:schemeClr val="bg2"/>
                </a:solidFill>
              </a:rPr>
              <a:t>symbolic-interaction approach</a:t>
            </a:r>
            <a:r>
              <a:rPr lang="en-US" sz="1500" dirty="0">
                <a:solidFill>
                  <a:schemeClr val="bg2"/>
                </a:solidFill>
              </a:rPr>
              <a:t>, then, is a framework for building theory that sees </a:t>
            </a:r>
            <a:r>
              <a:rPr lang="en-US" sz="1500" i="1" dirty="0">
                <a:solidFill>
                  <a:schemeClr val="bg2"/>
                </a:solidFill>
              </a:rPr>
              <a:t>society as the product of the everyday interactions of individuals</a:t>
            </a:r>
            <a:r>
              <a:rPr lang="en-US" sz="1500" dirty="0" smtClean="0">
                <a:solidFill>
                  <a:schemeClr val="bg2"/>
                </a:solidFill>
              </a:rPr>
              <a:t>.</a:t>
            </a:r>
          </a:p>
          <a:p>
            <a:pPr>
              <a:buFont typeface="Wingdings" panose="05000000000000000000" pitchFamily="2" charset="2"/>
              <a:buChar char="Ø"/>
            </a:pPr>
            <a:r>
              <a:rPr lang="en-US" sz="1500" dirty="0" smtClean="0">
                <a:solidFill>
                  <a:schemeClr val="bg2"/>
                </a:solidFill>
              </a:rPr>
              <a:t>Its main focus is on individuals and groups with importance given to the use of symbols and gestures that people use to communicate with and influence each other.</a:t>
            </a:r>
            <a:endParaRPr lang="" sz="1500" dirty="0">
              <a:solidFill>
                <a:schemeClr val="bg2"/>
              </a:solidFill>
            </a:endParaRPr>
          </a:p>
          <a:p>
            <a:pPr>
              <a:buFont typeface="Wingdings" panose="05000000000000000000" pitchFamily="2" charset="2"/>
              <a:buChar char="Ø"/>
            </a:pPr>
            <a:r>
              <a:rPr lang="en-US" sz="1500" dirty="0" smtClean="0">
                <a:solidFill>
                  <a:schemeClr val="bg2"/>
                </a:solidFill>
              </a:rPr>
              <a:t>Its major proponents are:-</a:t>
            </a:r>
          </a:p>
          <a:p>
            <a:pPr marL="146050" indent="0">
              <a:buNone/>
            </a:pPr>
            <a:r>
              <a:rPr lang="en-US" sz="1500" dirty="0">
                <a:solidFill>
                  <a:schemeClr val="bg2"/>
                </a:solidFill>
              </a:rPr>
              <a:t> </a:t>
            </a:r>
            <a:r>
              <a:rPr lang="en-US" sz="1500" dirty="0" smtClean="0">
                <a:solidFill>
                  <a:schemeClr val="bg2"/>
                </a:solidFill>
              </a:rPr>
              <a:t>                     </a:t>
            </a:r>
            <a:r>
              <a:rPr lang="en-US" sz="1500" dirty="0" err="1" smtClean="0">
                <a:solidFill>
                  <a:schemeClr val="bg2"/>
                </a:solidFill>
              </a:rPr>
              <a:t>i</a:t>
            </a:r>
            <a:r>
              <a:rPr lang="en-US" sz="1500" dirty="0" smtClean="0">
                <a:solidFill>
                  <a:schemeClr val="bg2"/>
                </a:solidFill>
              </a:rPr>
              <a:t>) George Herbert Mead</a:t>
            </a:r>
          </a:p>
          <a:p>
            <a:pPr marL="146050" indent="0">
              <a:buNone/>
            </a:pPr>
            <a:r>
              <a:rPr lang="en-US" sz="1500" dirty="0">
                <a:solidFill>
                  <a:schemeClr val="bg2"/>
                </a:solidFill>
              </a:rPr>
              <a:t> </a:t>
            </a:r>
            <a:r>
              <a:rPr lang="en-US" sz="1500" dirty="0" smtClean="0">
                <a:solidFill>
                  <a:schemeClr val="bg2"/>
                </a:solidFill>
              </a:rPr>
              <a:t>                     ii) George Homans</a:t>
            </a:r>
          </a:p>
          <a:p>
            <a:pPr marL="146050" indent="0">
              <a:buNone/>
            </a:pPr>
            <a:r>
              <a:rPr lang="en-US" sz="1500" dirty="0">
                <a:solidFill>
                  <a:schemeClr val="bg2"/>
                </a:solidFill>
              </a:rPr>
              <a:t> </a:t>
            </a:r>
            <a:r>
              <a:rPr lang="en-US" sz="1500" dirty="0" smtClean="0">
                <a:solidFill>
                  <a:schemeClr val="bg2"/>
                </a:solidFill>
              </a:rPr>
              <a:t>                     iii) Peter Blau</a:t>
            </a:r>
            <a:endParaRPr lang="" sz="1500" dirty="0">
              <a:solidFill>
                <a:schemeClr val="bg2"/>
              </a:solidFill>
            </a:endParaRPr>
          </a:p>
        </p:txBody>
      </p:sp>
    </p:spTree>
    <p:extLst>
      <p:ext uri="{BB962C8B-B14F-4D97-AF65-F5344CB8AC3E}">
        <p14:creationId xmlns:p14="http://schemas.microsoft.com/office/powerpoint/2010/main" val="34006570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
          </a:p>
        </p:txBody>
      </p:sp>
      <p:sp>
        <p:nvSpPr>
          <p:cNvPr id="3" name="Text Placeholder 2"/>
          <p:cNvSpPr>
            <a:spLocks noGrp="1"/>
          </p:cNvSpPr>
          <p:nvPr>
            <p:ph type="body" idx="1"/>
          </p:nvPr>
        </p:nvSpPr>
        <p:spPr/>
        <p:txBody>
          <a:bodyPr/>
          <a:lstStyle/>
          <a:p>
            <a:endParaRPr lang=""/>
          </a:p>
        </p:txBody>
      </p:sp>
      <p:pic>
        <p:nvPicPr>
          <p:cNvPr id="4" name="Picture 3"/>
          <p:cNvPicPr>
            <a:picLocks noChangeAspect="1"/>
          </p:cNvPicPr>
          <p:nvPr/>
        </p:nvPicPr>
        <p:blipFill>
          <a:blip r:embed="rId2"/>
          <a:stretch>
            <a:fillRect/>
          </a:stretch>
        </p:blipFill>
        <p:spPr>
          <a:xfrm>
            <a:off x="0" y="71918"/>
            <a:ext cx="9144000" cy="5071581"/>
          </a:xfrm>
          <a:prstGeom prst="rect">
            <a:avLst/>
          </a:prstGeom>
        </p:spPr>
      </p:pic>
    </p:spTree>
    <p:extLst>
      <p:ext uri="{BB962C8B-B14F-4D97-AF65-F5344CB8AC3E}">
        <p14:creationId xmlns:p14="http://schemas.microsoft.com/office/powerpoint/2010/main" val="2271541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Q&amp;A Session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92666"/>
            <a:ext cx="7668933" cy="508001"/>
          </a:xfrm>
        </p:spPr>
        <p:txBody>
          <a:bodyPr/>
          <a:lstStyle/>
          <a:p>
            <a:r>
              <a:rPr lang="en-US" u="sng" dirty="0" smtClean="0"/>
              <a:t>THEORY AND SOCIOLOGICAL THEORY</a:t>
            </a:r>
            <a:endParaRPr lang="" u="sng" dirty="0"/>
          </a:p>
        </p:txBody>
      </p:sp>
      <p:sp>
        <p:nvSpPr>
          <p:cNvPr id="3" name="Text Placeholder 2"/>
          <p:cNvSpPr>
            <a:spLocks noGrp="1"/>
          </p:cNvSpPr>
          <p:nvPr>
            <p:ph type="body" idx="1"/>
          </p:nvPr>
        </p:nvSpPr>
        <p:spPr>
          <a:xfrm>
            <a:off x="575733" y="1354667"/>
            <a:ext cx="8297334" cy="3589866"/>
          </a:xfrm>
        </p:spPr>
        <p:txBody>
          <a:bodyPr/>
          <a:lstStyle/>
          <a:p>
            <a:pPr>
              <a:buFont typeface="Wingdings" panose="05000000000000000000" pitchFamily="2" charset="2"/>
              <a:buChar char="Ø"/>
            </a:pPr>
            <a:r>
              <a:rPr lang="en-US" sz="1500" dirty="0">
                <a:solidFill>
                  <a:schemeClr val="bg2"/>
                </a:solidFill>
              </a:rPr>
              <a:t>A </a:t>
            </a:r>
            <a:r>
              <a:rPr lang="en-US" sz="1500" b="1" u="sng" dirty="0">
                <a:solidFill>
                  <a:schemeClr val="bg2"/>
                </a:solidFill>
              </a:rPr>
              <a:t>theory</a:t>
            </a:r>
            <a:r>
              <a:rPr lang="en-US" sz="1500" dirty="0">
                <a:solidFill>
                  <a:schemeClr val="bg2"/>
                </a:solidFill>
              </a:rPr>
              <a:t> is a </a:t>
            </a:r>
            <a:r>
              <a:rPr lang="en-US" sz="1500" i="1" dirty="0" smtClean="0">
                <a:solidFill>
                  <a:schemeClr val="bg2"/>
                </a:solidFill>
              </a:rPr>
              <a:t>statement </a:t>
            </a:r>
            <a:r>
              <a:rPr lang="en-US" sz="1500" i="1" dirty="0">
                <a:solidFill>
                  <a:schemeClr val="bg2"/>
                </a:solidFill>
              </a:rPr>
              <a:t>of how and why specific facts are related</a:t>
            </a:r>
            <a:r>
              <a:rPr lang="en-US" sz="1500" dirty="0">
                <a:solidFill>
                  <a:schemeClr val="bg2"/>
                </a:solidFill>
              </a:rPr>
              <a:t>. </a:t>
            </a:r>
            <a:endParaRPr lang="en-US" sz="1500" dirty="0" smtClean="0">
              <a:solidFill>
                <a:schemeClr val="bg2"/>
              </a:solidFill>
            </a:endParaRPr>
          </a:p>
          <a:p>
            <a:pPr>
              <a:buFont typeface="Wingdings" panose="05000000000000000000" pitchFamily="2" charset="2"/>
              <a:buChar char="Ø"/>
            </a:pPr>
            <a:endParaRPr lang="en-US" sz="1500" dirty="0">
              <a:solidFill>
                <a:schemeClr val="bg2"/>
              </a:solidFill>
            </a:endParaRPr>
          </a:p>
          <a:p>
            <a:pPr>
              <a:buFont typeface="Wingdings" panose="05000000000000000000" pitchFamily="2" charset="2"/>
              <a:buChar char="Ø"/>
            </a:pPr>
            <a:r>
              <a:rPr lang="en-US" sz="1500" dirty="0" smtClean="0">
                <a:solidFill>
                  <a:schemeClr val="bg2"/>
                </a:solidFill>
              </a:rPr>
              <a:t>The </a:t>
            </a:r>
            <a:r>
              <a:rPr lang="en-US" sz="1500" dirty="0">
                <a:solidFill>
                  <a:schemeClr val="bg2"/>
                </a:solidFill>
              </a:rPr>
              <a:t>job of </a:t>
            </a:r>
            <a:r>
              <a:rPr lang="en-US" sz="1500" b="1" u="sng" dirty="0">
                <a:solidFill>
                  <a:schemeClr val="bg2"/>
                </a:solidFill>
              </a:rPr>
              <a:t>sociological theory </a:t>
            </a:r>
            <a:r>
              <a:rPr lang="en-US" sz="1500" dirty="0">
                <a:solidFill>
                  <a:schemeClr val="bg2"/>
                </a:solidFill>
              </a:rPr>
              <a:t>is to </a:t>
            </a:r>
            <a:r>
              <a:rPr lang="en-US" sz="1500" i="1" dirty="0">
                <a:solidFill>
                  <a:schemeClr val="bg2"/>
                </a:solidFill>
              </a:rPr>
              <a:t>explain social behavior in the real world</a:t>
            </a:r>
            <a:r>
              <a:rPr lang="en-US" sz="1500" i="1" dirty="0" smtClean="0">
                <a:solidFill>
                  <a:schemeClr val="bg2"/>
                </a:solidFill>
              </a:rPr>
              <a:t>.</a:t>
            </a:r>
          </a:p>
          <a:p>
            <a:pPr>
              <a:buFont typeface="Wingdings" panose="05000000000000000000" pitchFamily="2" charset="2"/>
              <a:buChar char="Ø"/>
            </a:pPr>
            <a:endParaRPr lang="en-US" sz="1500" dirty="0" smtClean="0">
              <a:solidFill>
                <a:schemeClr val="bg2"/>
              </a:solidFill>
            </a:endParaRPr>
          </a:p>
          <a:p>
            <a:pPr>
              <a:buFont typeface="Wingdings" panose="05000000000000000000" pitchFamily="2" charset="2"/>
              <a:buChar char="Ø"/>
            </a:pPr>
            <a:r>
              <a:rPr lang="en-US" sz="1500" dirty="0">
                <a:solidFill>
                  <a:schemeClr val="bg2"/>
                </a:solidFill>
              </a:rPr>
              <a:t>In building theory, sociologists face two basic questions:- </a:t>
            </a:r>
          </a:p>
          <a:p>
            <a:pPr marL="146050" indent="0">
              <a:buNone/>
            </a:pPr>
            <a:r>
              <a:rPr lang="en-US" sz="1500" dirty="0" smtClean="0">
                <a:solidFill>
                  <a:schemeClr val="bg2"/>
                </a:solidFill>
              </a:rPr>
              <a:t>                        </a:t>
            </a:r>
            <a:r>
              <a:rPr lang="en-US" sz="1500" dirty="0" err="1" smtClean="0">
                <a:solidFill>
                  <a:schemeClr val="bg2"/>
                </a:solidFill>
              </a:rPr>
              <a:t>i</a:t>
            </a:r>
            <a:r>
              <a:rPr lang="en-US" sz="1500" dirty="0" smtClean="0">
                <a:solidFill>
                  <a:schemeClr val="bg2"/>
                </a:solidFill>
              </a:rPr>
              <a:t>)  What </a:t>
            </a:r>
            <a:r>
              <a:rPr lang="en-US" sz="1500" dirty="0">
                <a:solidFill>
                  <a:schemeClr val="bg2"/>
                </a:solidFill>
              </a:rPr>
              <a:t>issues should we study? </a:t>
            </a:r>
          </a:p>
          <a:p>
            <a:pPr marL="146050" indent="0">
              <a:buNone/>
            </a:pPr>
            <a:r>
              <a:rPr lang="en-US" sz="1500" dirty="0" smtClean="0">
                <a:solidFill>
                  <a:schemeClr val="bg2"/>
                </a:solidFill>
              </a:rPr>
              <a:t>                       ii)  How </a:t>
            </a:r>
            <a:r>
              <a:rPr lang="en-US" sz="1500" dirty="0">
                <a:solidFill>
                  <a:schemeClr val="bg2"/>
                </a:solidFill>
              </a:rPr>
              <a:t>should we connect the facts? </a:t>
            </a:r>
          </a:p>
          <a:p>
            <a:pPr>
              <a:buFont typeface="Wingdings" panose="05000000000000000000" pitchFamily="2" charset="2"/>
              <a:buChar char="Ø"/>
            </a:pPr>
            <a:endParaRPr lang="en-US" sz="1500" dirty="0">
              <a:solidFill>
                <a:schemeClr val="bg2"/>
              </a:solidFill>
            </a:endParaRPr>
          </a:p>
          <a:p>
            <a:pPr>
              <a:buFont typeface="Wingdings" panose="05000000000000000000" pitchFamily="2" charset="2"/>
              <a:buChar char="Ø"/>
            </a:pPr>
            <a:r>
              <a:rPr lang="en-US" sz="1500" dirty="0">
                <a:solidFill>
                  <a:schemeClr val="bg2"/>
                </a:solidFill>
              </a:rPr>
              <a:t>In the process of answering these questions, sociologists look to one or more theoretical approaches as “road maps.</a:t>
            </a:r>
          </a:p>
          <a:p>
            <a:pPr>
              <a:buFont typeface="Wingdings" panose="05000000000000000000" pitchFamily="2" charset="2"/>
              <a:buChar char="Ø"/>
            </a:pPr>
            <a:endParaRPr lang="en-US" sz="1500" dirty="0">
              <a:solidFill>
                <a:schemeClr val="bg2"/>
              </a:solidFill>
            </a:endParaRPr>
          </a:p>
          <a:p>
            <a:pPr>
              <a:buFont typeface="Wingdings" panose="05000000000000000000" pitchFamily="2" charset="2"/>
              <a:buChar char="Ø"/>
            </a:pPr>
            <a:endParaRPr lang="en-US" sz="1500" dirty="0">
              <a:solidFill>
                <a:schemeClr val="bg2"/>
              </a:solidFill>
            </a:endParaRPr>
          </a:p>
        </p:txBody>
      </p:sp>
    </p:spTree>
    <p:extLst>
      <p:ext uri="{BB962C8B-B14F-4D97-AF65-F5344CB8AC3E}">
        <p14:creationId xmlns:p14="http://schemas.microsoft.com/office/powerpoint/2010/main" val="3616806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5354" y="592666"/>
            <a:ext cx="7713204" cy="558801"/>
          </a:xfrm>
        </p:spPr>
        <p:txBody>
          <a:bodyPr/>
          <a:lstStyle/>
          <a:p>
            <a:r>
              <a:rPr lang="en-US" u="sng" dirty="0" smtClean="0"/>
              <a:t>SOCIOLOGICAL </a:t>
            </a:r>
            <a:r>
              <a:rPr lang="en-US" u="sng" dirty="0" smtClean="0"/>
              <a:t>PERSPECTIVES</a:t>
            </a:r>
            <a:endParaRPr lang="" u="sng" dirty="0"/>
          </a:p>
        </p:txBody>
      </p:sp>
      <p:sp>
        <p:nvSpPr>
          <p:cNvPr id="3" name="Text Placeholder 2"/>
          <p:cNvSpPr>
            <a:spLocks noGrp="1"/>
          </p:cNvSpPr>
          <p:nvPr>
            <p:ph type="body" idx="1"/>
          </p:nvPr>
        </p:nvSpPr>
        <p:spPr>
          <a:xfrm>
            <a:off x="421240" y="1294544"/>
            <a:ext cx="8363164" cy="3626777"/>
          </a:xfrm>
        </p:spPr>
        <p:txBody>
          <a:bodyPr/>
          <a:lstStyle/>
          <a:p>
            <a:pPr marL="146050" indent="0">
              <a:buNone/>
            </a:pPr>
            <a:r>
              <a:rPr lang="en-US" sz="1500" dirty="0">
                <a:solidFill>
                  <a:schemeClr val="bg2"/>
                </a:solidFill>
              </a:rPr>
              <a:t>Sociologists make use of </a:t>
            </a:r>
            <a:r>
              <a:rPr lang="en-US" sz="1500" b="1" i="1" dirty="0">
                <a:solidFill>
                  <a:schemeClr val="bg2"/>
                </a:solidFill>
              </a:rPr>
              <a:t>three major theoretical approaches</a:t>
            </a:r>
            <a:r>
              <a:rPr lang="en-US" sz="1500" dirty="0">
                <a:solidFill>
                  <a:schemeClr val="bg2"/>
                </a:solidFill>
              </a:rPr>
              <a:t>:-</a:t>
            </a:r>
          </a:p>
          <a:p>
            <a:endParaRPr lang="en-US" sz="1500" dirty="0">
              <a:solidFill>
                <a:schemeClr val="bg2"/>
              </a:solidFill>
            </a:endParaRPr>
          </a:p>
          <a:p>
            <a:pPr>
              <a:buFont typeface="Wingdings" panose="05000000000000000000" pitchFamily="2" charset="2"/>
              <a:buChar char="Ø"/>
            </a:pPr>
            <a:r>
              <a:rPr lang="en-US" sz="1500" b="1" dirty="0">
                <a:solidFill>
                  <a:schemeClr val="bg2"/>
                </a:solidFill>
              </a:rPr>
              <a:t>Structural-Functional </a:t>
            </a:r>
            <a:r>
              <a:rPr lang="en-US" sz="1500" b="1" dirty="0" smtClean="0">
                <a:solidFill>
                  <a:schemeClr val="bg2"/>
                </a:solidFill>
              </a:rPr>
              <a:t>Approach (Macro-level)</a:t>
            </a:r>
          </a:p>
          <a:p>
            <a:pPr marL="146050" indent="0">
              <a:buNone/>
            </a:pPr>
            <a:endParaRPr lang="en-US" sz="1500" b="1" dirty="0">
              <a:solidFill>
                <a:schemeClr val="bg2"/>
              </a:solidFill>
            </a:endParaRPr>
          </a:p>
          <a:p>
            <a:pPr>
              <a:buFont typeface="Wingdings" panose="05000000000000000000" pitchFamily="2" charset="2"/>
              <a:buChar char="Ø"/>
            </a:pPr>
            <a:r>
              <a:rPr lang="en-US" sz="1500" b="1" dirty="0">
                <a:solidFill>
                  <a:schemeClr val="bg2"/>
                </a:solidFill>
              </a:rPr>
              <a:t>Social Conflict </a:t>
            </a:r>
            <a:r>
              <a:rPr lang="en-US" sz="1500" b="1" dirty="0" smtClean="0">
                <a:solidFill>
                  <a:schemeClr val="bg2"/>
                </a:solidFill>
              </a:rPr>
              <a:t>Approach (Macro-level)</a:t>
            </a:r>
          </a:p>
          <a:p>
            <a:pPr marL="146050" indent="0">
              <a:buNone/>
            </a:pPr>
            <a:r>
              <a:rPr lang="en-US" sz="1500" b="1" dirty="0">
                <a:solidFill>
                  <a:schemeClr val="bg2"/>
                </a:solidFill>
              </a:rPr>
              <a:t> </a:t>
            </a:r>
            <a:r>
              <a:rPr lang="en-US" sz="1500" b="1" dirty="0" smtClean="0">
                <a:solidFill>
                  <a:schemeClr val="bg2"/>
                </a:solidFill>
              </a:rPr>
              <a:t>         </a:t>
            </a:r>
            <a:r>
              <a:rPr lang="en-US" sz="1500" b="1" dirty="0" err="1" smtClean="0">
                <a:solidFill>
                  <a:schemeClr val="bg2"/>
                </a:solidFill>
              </a:rPr>
              <a:t>i</a:t>
            </a:r>
            <a:r>
              <a:rPr lang="en-US" sz="1500" b="1" dirty="0" smtClean="0">
                <a:solidFill>
                  <a:schemeClr val="bg2"/>
                </a:solidFill>
              </a:rPr>
              <a:t>) Gender-Conflict approach</a:t>
            </a:r>
          </a:p>
          <a:p>
            <a:pPr marL="146050" indent="0">
              <a:buNone/>
            </a:pPr>
            <a:r>
              <a:rPr lang="en-US" sz="1500" b="1" dirty="0">
                <a:solidFill>
                  <a:schemeClr val="bg2"/>
                </a:solidFill>
              </a:rPr>
              <a:t> </a:t>
            </a:r>
            <a:r>
              <a:rPr lang="en-US" sz="1500" b="1" dirty="0" smtClean="0">
                <a:solidFill>
                  <a:schemeClr val="bg2"/>
                </a:solidFill>
              </a:rPr>
              <a:t>         ii) Race-Conflict approach</a:t>
            </a:r>
          </a:p>
          <a:p>
            <a:pPr marL="146050" indent="0">
              <a:buNone/>
            </a:pPr>
            <a:endParaRPr lang="en-US" sz="1500" b="1" dirty="0">
              <a:solidFill>
                <a:schemeClr val="bg2"/>
              </a:solidFill>
            </a:endParaRPr>
          </a:p>
          <a:p>
            <a:pPr>
              <a:buFont typeface="Wingdings" panose="05000000000000000000" pitchFamily="2" charset="2"/>
              <a:buChar char="Ø"/>
            </a:pPr>
            <a:r>
              <a:rPr lang="en-US" sz="1500" b="1" dirty="0">
                <a:solidFill>
                  <a:schemeClr val="bg2"/>
                </a:solidFill>
              </a:rPr>
              <a:t>Symbolic-Interaction </a:t>
            </a:r>
            <a:r>
              <a:rPr lang="en-US" sz="1500" b="1" dirty="0" smtClean="0">
                <a:solidFill>
                  <a:schemeClr val="bg2"/>
                </a:solidFill>
              </a:rPr>
              <a:t>Approach (Micro-level)</a:t>
            </a:r>
            <a:endParaRPr lang="en-US" sz="1500" b="1" dirty="0">
              <a:solidFill>
                <a:schemeClr val="bg2"/>
              </a:solidFill>
            </a:endParaRPr>
          </a:p>
        </p:txBody>
      </p:sp>
    </p:spTree>
    <p:extLst>
      <p:ext uri="{BB962C8B-B14F-4D97-AF65-F5344CB8AC3E}">
        <p14:creationId xmlns:p14="http://schemas.microsoft.com/office/powerpoint/2010/main" val="2813838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41867"/>
            <a:ext cx="7770533" cy="609600"/>
          </a:xfrm>
        </p:spPr>
        <p:txBody>
          <a:bodyPr/>
          <a:lstStyle/>
          <a:p>
            <a:r>
              <a:rPr lang="en-US" dirty="0" smtClean="0"/>
              <a:t>Structural-functional </a:t>
            </a:r>
            <a:r>
              <a:rPr lang="en-US" dirty="0"/>
              <a:t>approach</a:t>
            </a:r>
            <a:endParaRPr lang="" dirty="0"/>
          </a:p>
        </p:txBody>
      </p:sp>
      <p:sp>
        <p:nvSpPr>
          <p:cNvPr id="3" name="Text Placeholder 2"/>
          <p:cNvSpPr>
            <a:spLocks noGrp="1"/>
          </p:cNvSpPr>
          <p:nvPr>
            <p:ph type="body" idx="1"/>
          </p:nvPr>
        </p:nvSpPr>
        <p:spPr>
          <a:xfrm>
            <a:off x="597400" y="1274375"/>
            <a:ext cx="7894358" cy="3646945"/>
          </a:xfrm>
        </p:spPr>
        <p:txBody>
          <a:bodyPr/>
          <a:lstStyle/>
          <a:p>
            <a:pPr>
              <a:buFont typeface="Wingdings" panose="05000000000000000000" pitchFamily="2" charset="2"/>
              <a:buChar char="Ø"/>
            </a:pPr>
            <a:r>
              <a:rPr lang="en-US" sz="1500" b="1" i="1" dirty="0">
                <a:solidFill>
                  <a:schemeClr val="bg2"/>
                </a:solidFill>
              </a:rPr>
              <a:t>A</a:t>
            </a:r>
            <a:r>
              <a:rPr lang="en-US" sz="1500" b="1" i="1" dirty="0" smtClean="0">
                <a:solidFill>
                  <a:schemeClr val="bg2"/>
                </a:solidFill>
              </a:rPr>
              <a:t> </a:t>
            </a:r>
            <a:r>
              <a:rPr lang="en-US" sz="1500" b="1" i="1" dirty="0">
                <a:solidFill>
                  <a:schemeClr val="bg2"/>
                </a:solidFill>
              </a:rPr>
              <a:t>framework for building theory that sees society as a complex system whose parts work together to promote solidarity and stability</a:t>
            </a:r>
            <a:r>
              <a:rPr lang="en-US" sz="1500" dirty="0" smtClean="0">
                <a:solidFill>
                  <a:schemeClr val="bg2"/>
                </a:solidFill>
              </a:rPr>
              <a:t>. </a:t>
            </a:r>
          </a:p>
          <a:p>
            <a:pPr>
              <a:buFont typeface="Wingdings" panose="05000000000000000000" pitchFamily="2" charset="2"/>
              <a:buChar char="Ø"/>
            </a:pPr>
            <a:r>
              <a:rPr lang="en-US" sz="1500" dirty="0">
                <a:solidFill>
                  <a:schemeClr val="bg2"/>
                </a:solidFill>
              </a:rPr>
              <a:t>T</a:t>
            </a:r>
            <a:r>
              <a:rPr lang="en-US" sz="1500" dirty="0" smtClean="0">
                <a:solidFill>
                  <a:schemeClr val="bg2"/>
                </a:solidFill>
              </a:rPr>
              <a:t>his </a:t>
            </a:r>
            <a:r>
              <a:rPr lang="en-US" sz="1500" dirty="0">
                <a:solidFill>
                  <a:schemeClr val="bg2"/>
                </a:solidFill>
              </a:rPr>
              <a:t>approach points to </a:t>
            </a:r>
            <a:r>
              <a:rPr lang="en-US" sz="1500" b="1" i="1" u="sng" dirty="0">
                <a:solidFill>
                  <a:schemeClr val="bg2"/>
                </a:solidFill>
              </a:rPr>
              <a:t>social structure</a:t>
            </a:r>
            <a:r>
              <a:rPr lang="en-US" sz="1500" dirty="0">
                <a:solidFill>
                  <a:schemeClr val="bg2"/>
                </a:solidFill>
              </a:rPr>
              <a:t>, any relatively stable pattern of social behavior. Social structure gives our lives shape—in families, the workplace, the classroom, and the community. </a:t>
            </a: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This </a:t>
            </a:r>
            <a:r>
              <a:rPr lang="en-US" sz="1500" dirty="0">
                <a:solidFill>
                  <a:schemeClr val="bg2"/>
                </a:solidFill>
              </a:rPr>
              <a:t>approach also looks for a </a:t>
            </a:r>
            <a:r>
              <a:rPr lang="en-US" sz="1500" b="1" i="1" u="sng" dirty="0">
                <a:solidFill>
                  <a:schemeClr val="bg2"/>
                </a:solidFill>
              </a:rPr>
              <a:t>structure’s social functions</a:t>
            </a:r>
            <a:r>
              <a:rPr lang="en-US" sz="1500" dirty="0">
                <a:solidFill>
                  <a:schemeClr val="bg2"/>
                </a:solidFill>
              </a:rPr>
              <a:t>, the consequences of any social pattern for the operation of society as a whole. </a:t>
            </a: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All </a:t>
            </a:r>
            <a:r>
              <a:rPr lang="en-US" sz="1500" dirty="0">
                <a:solidFill>
                  <a:schemeClr val="bg2"/>
                </a:solidFill>
              </a:rPr>
              <a:t>social structures, from a simple handshake to complex religious </a:t>
            </a:r>
            <a:r>
              <a:rPr lang="en-US" sz="1500" dirty="0" smtClean="0">
                <a:solidFill>
                  <a:schemeClr val="bg2"/>
                </a:solidFill>
              </a:rPr>
              <a:t>rituals</a:t>
            </a:r>
            <a:r>
              <a:rPr lang="en-US" sz="1500" dirty="0">
                <a:solidFill>
                  <a:schemeClr val="bg2"/>
                </a:solidFill>
              </a:rPr>
              <a:t>, function to keep society going, at least in its present form</a:t>
            </a:r>
            <a:r>
              <a:rPr lang="en-US" sz="1500" dirty="0" smtClean="0">
                <a:solidFill>
                  <a:schemeClr val="bg2"/>
                </a:solidFill>
              </a:rPr>
              <a:t>.</a:t>
            </a:r>
          </a:p>
          <a:p>
            <a:pPr>
              <a:buFont typeface="Wingdings" panose="05000000000000000000" pitchFamily="2" charset="2"/>
              <a:buChar char="Ø"/>
            </a:pPr>
            <a:r>
              <a:rPr lang="en-US" sz="1500" dirty="0" smtClean="0">
                <a:solidFill>
                  <a:schemeClr val="bg2"/>
                </a:solidFill>
              </a:rPr>
              <a:t>Its major proponents are:-</a:t>
            </a:r>
          </a:p>
          <a:p>
            <a:pPr marL="146050" indent="0">
              <a:buNone/>
            </a:pPr>
            <a:r>
              <a:rPr lang="en-US" sz="1500" dirty="0" smtClean="0">
                <a:solidFill>
                  <a:schemeClr val="bg2"/>
                </a:solidFill>
              </a:rPr>
              <a:t>                       </a:t>
            </a:r>
            <a:r>
              <a:rPr lang="en-US" sz="1500" dirty="0" err="1" smtClean="0">
                <a:solidFill>
                  <a:schemeClr val="bg2"/>
                </a:solidFill>
              </a:rPr>
              <a:t>i</a:t>
            </a:r>
            <a:r>
              <a:rPr lang="en-US" sz="1500" dirty="0" smtClean="0">
                <a:solidFill>
                  <a:schemeClr val="bg2"/>
                </a:solidFill>
              </a:rPr>
              <a:t>)    August Comte  </a:t>
            </a:r>
          </a:p>
          <a:p>
            <a:pPr marL="146050" indent="0">
              <a:buNone/>
            </a:pPr>
            <a:r>
              <a:rPr lang="en-US" sz="1500" dirty="0" smtClean="0">
                <a:solidFill>
                  <a:schemeClr val="bg2"/>
                </a:solidFill>
              </a:rPr>
              <a:t>                      ii)    Emile Durkheim</a:t>
            </a:r>
          </a:p>
          <a:p>
            <a:pPr marL="146050" indent="0">
              <a:buNone/>
            </a:pPr>
            <a:r>
              <a:rPr lang="en-US" sz="1500" dirty="0" smtClean="0">
                <a:solidFill>
                  <a:schemeClr val="bg2"/>
                </a:solidFill>
              </a:rPr>
              <a:t>                      iii)   Herbert Spencer</a:t>
            </a:r>
            <a:endParaRPr lang="" sz="1500" dirty="0">
              <a:solidFill>
                <a:schemeClr val="bg2"/>
              </a:solidFill>
            </a:endParaRPr>
          </a:p>
        </p:txBody>
      </p:sp>
    </p:spTree>
    <p:extLst>
      <p:ext uri="{BB962C8B-B14F-4D97-AF65-F5344CB8AC3E}">
        <p14:creationId xmlns:p14="http://schemas.microsoft.com/office/powerpoint/2010/main" val="3321977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998" y="568637"/>
            <a:ext cx="7694809" cy="571795"/>
          </a:xfrm>
        </p:spPr>
        <p:txBody>
          <a:bodyPr/>
          <a:lstStyle/>
          <a:p>
            <a:r>
              <a:rPr lang="" dirty="0" smtClean="0"/>
              <a:t>Social Functions (Manifest and Latent)</a:t>
            </a:r>
            <a:endParaRPr lang="" dirty="0"/>
          </a:p>
        </p:txBody>
      </p:sp>
      <p:sp>
        <p:nvSpPr>
          <p:cNvPr id="3" name="Text Placeholder 2"/>
          <p:cNvSpPr>
            <a:spLocks noGrp="1"/>
          </p:cNvSpPr>
          <p:nvPr>
            <p:ph type="body" idx="1"/>
          </p:nvPr>
        </p:nvSpPr>
        <p:spPr>
          <a:xfrm>
            <a:off x="595901" y="1345915"/>
            <a:ext cx="8147407" cy="3369923"/>
          </a:xfrm>
        </p:spPr>
        <p:txBody>
          <a:bodyPr/>
          <a:lstStyle/>
          <a:p>
            <a:pPr>
              <a:buFont typeface="Wingdings" panose="05000000000000000000" pitchFamily="2" charset="2"/>
              <a:buChar char="Ø"/>
            </a:pPr>
            <a:r>
              <a:rPr lang="en-US" sz="1500" b="1" dirty="0">
                <a:solidFill>
                  <a:schemeClr val="bg2"/>
                </a:solidFill>
              </a:rPr>
              <a:t>Robert K. Merton (1910–2003) </a:t>
            </a:r>
            <a:r>
              <a:rPr lang="en-US" sz="1500" dirty="0">
                <a:solidFill>
                  <a:schemeClr val="bg2"/>
                </a:solidFill>
              </a:rPr>
              <a:t>expanded our understanding of the concept of social function by pointing out that any social </a:t>
            </a:r>
            <a:r>
              <a:rPr lang="en-US" sz="1500" dirty="0" smtClean="0">
                <a:solidFill>
                  <a:schemeClr val="bg2"/>
                </a:solidFill>
              </a:rPr>
              <a:t>structure </a:t>
            </a:r>
            <a:r>
              <a:rPr lang="en-US" sz="1500" dirty="0">
                <a:solidFill>
                  <a:schemeClr val="bg2"/>
                </a:solidFill>
              </a:rPr>
              <a:t>probably has many functions, some more obvious than others. </a:t>
            </a: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He </a:t>
            </a:r>
            <a:r>
              <a:rPr lang="en-US" sz="1500" dirty="0">
                <a:solidFill>
                  <a:schemeClr val="bg2"/>
                </a:solidFill>
              </a:rPr>
              <a:t>distinguished between </a:t>
            </a:r>
            <a:r>
              <a:rPr lang="en-US" sz="1500" b="1" i="1" u="sng" dirty="0" smtClean="0">
                <a:solidFill>
                  <a:schemeClr val="bg2"/>
                </a:solidFill>
              </a:rPr>
              <a:t>Manifest </a:t>
            </a:r>
            <a:r>
              <a:rPr lang="en-US" sz="1500" b="1" i="1" u="sng" dirty="0">
                <a:solidFill>
                  <a:schemeClr val="bg2"/>
                </a:solidFill>
              </a:rPr>
              <a:t>functions</a:t>
            </a:r>
            <a:r>
              <a:rPr lang="en-US" sz="1500" dirty="0">
                <a:solidFill>
                  <a:schemeClr val="bg2"/>
                </a:solidFill>
              </a:rPr>
              <a:t>, </a:t>
            </a:r>
            <a:r>
              <a:rPr lang="en-US" sz="1500" dirty="0" smtClean="0">
                <a:solidFill>
                  <a:schemeClr val="bg2"/>
                </a:solidFill>
              </a:rPr>
              <a:t>“the </a:t>
            </a:r>
            <a:r>
              <a:rPr lang="en-US" sz="1500" dirty="0">
                <a:solidFill>
                  <a:schemeClr val="bg2"/>
                </a:solidFill>
              </a:rPr>
              <a:t>recognized and intended consequences of any social </a:t>
            </a:r>
            <a:r>
              <a:rPr lang="en-US" sz="1500" dirty="0" smtClean="0">
                <a:solidFill>
                  <a:schemeClr val="bg2"/>
                </a:solidFill>
              </a:rPr>
              <a:t>pattern”, </a:t>
            </a:r>
            <a:r>
              <a:rPr lang="en-US" sz="1500" dirty="0">
                <a:solidFill>
                  <a:schemeClr val="bg2"/>
                </a:solidFill>
              </a:rPr>
              <a:t>and </a:t>
            </a:r>
            <a:endParaRPr lang="en-US" sz="1500" dirty="0" smtClean="0">
              <a:solidFill>
                <a:schemeClr val="bg2"/>
              </a:solidFill>
            </a:endParaRPr>
          </a:p>
          <a:p>
            <a:pPr>
              <a:buFont typeface="Wingdings" panose="05000000000000000000" pitchFamily="2" charset="2"/>
              <a:buChar char="Ø"/>
            </a:pPr>
            <a:r>
              <a:rPr lang="en-US" sz="1500" b="1" i="1" u="sng" dirty="0">
                <a:solidFill>
                  <a:schemeClr val="bg2"/>
                </a:solidFill>
              </a:rPr>
              <a:t>L</a:t>
            </a:r>
            <a:r>
              <a:rPr lang="en-US" sz="1500" b="1" i="1" u="sng" dirty="0" smtClean="0">
                <a:solidFill>
                  <a:schemeClr val="bg2"/>
                </a:solidFill>
              </a:rPr>
              <a:t>atent </a:t>
            </a:r>
            <a:r>
              <a:rPr lang="en-US" sz="1500" b="1" i="1" u="sng" dirty="0">
                <a:solidFill>
                  <a:schemeClr val="bg2"/>
                </a:solidFill>
              </a:rPr>
              <a:t>functions</a:t>
            </a:r>
            <a:r>
              <a:rPr lang="en-US" sz="1500" dirty="0">
                <a:solidFill>
                  <a:schemeClr val="bg2"/>
                </a:solidFill>
              </a:rPr>
              <a:t>, the </a:t>
            </a:r>
            <a:r>
              <a:rPr lang="en-US" sz="1500" dirty="0" smtClean="0">
                <a:solidFill>
                  <a:schemeClr val="bg2"/>
                </a:solidFill>
              </a:rPr>
              <a:t>“unrecognized </a:t>
            </a:r>
            <a:r>
              <a:rPr lang="en-US" sz="1500" dirty="0">
                <a:solidFill>
                  <a:schemeClr val="bg2"/>
                </a:solidFill>
              </a:rPr>
              <a:t>and unintended consequences of any social </a:t>
            </a:r>
            <a:r>
              <a:rPr lang="en-US" sz="1500" dirty="0" smtClean="0">
                <a:solidFill>
                  <a:schemeClr val="bg2"/>
                </a:solidFill>
              </a:rPr>
              <a:t>pattern”. </a:t>
            </a:r>
          </a:p>
          <a:p>
            <a:pPr>
              <a:buFont typeface="Wingdings" panose="05000000000000000000" pitchFamily="2" charset="2"/>
              <a:buChar char="Ø"/>
            </a:pPr>
            <a:r>
              <a:rPr lang="en-US" sz="1500" dirty="0" smtClean="0">
                <a:solidFill>
                  <a:schemeClr val="bg2"/>
                </a:solidFill>
              </a:rPr>
              <a:t>For </a:t>
            </a:r>
            <a:r>
              <a:rPr lang="en-US" sz="1500" dirty="0">
                <a:solidFill>
                  <a:schemeClr val="bg2"/>
                </a:solidFill>
              </a:rPr>
              <a:t>example, the manifest function of the U.S. system of higher education is to provide young people with the information and skills they need to perform jobs after graduation. Perhaps just as important, although less often acknowledged, is college’s latent function as a “marriage broker,” bringing together young people of similar social backgrounds. </a:t>
            </a: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But </a:t>
            </a:r>
            <a:r>
              <a:rPr lang="en-US" sz="1500" dirty="0">
                <a:solidFill>
                  <a:schemeClr val="bg2"/>
                </a:solidFill>
              </a:rPr>
              <a:t>Merton also recognized that not all the effects of social structure are good. Thus a </a:t>
            </a:r>
            <a:r>
              <a:rPr lang="en-US" sz="1500" b="1" i="1" u="sng" dirty="0" smtClean="0">
                <a:solidFill>
                  <a:schemeClr val="bg2"/>
                </a:solidFill>
              </a:rPr>
              <a:t>Social </a:t>
            </a:r>
            <a:r>
              <a:rPr lang="en-US" sz="1500" b="1" i="1" u="sng" dirty="0">
                <a:solidFill>
                  <a:schemeClr val="bg2"/>
                </a:solidFill>
              </a:rPr>
              <a:t>dysfunction </a:t>
            </a:r>
            <a:r>
              <a:rPr lang="en-US" sz="1500" dirty="0">
                <a:solidFill>
                  <a:schemeClr val="bg2"/>
                </a:solidFill>
              </a:rPr>
              <a:t>is </a:t>
            </a:r>
            <a:r>
              <a:rPr lang="en-US" sz="1500" dirty="0" smtClean="0">
                <a:solidFill>
                  <a:schemeClr val="bg2"/>
                </a:solidFill>
              </a:rPr>
              <a:t>“any </a:t>
            </a:r>
            <a:r>
              <a:rPr lang="en-US" sz="1500" dirty="0">
                <a:solidFill>
                  <a:schemeClr val="bg2"/>
                </a:solidFill>
              </a:rPr>
              <a:t>social pattern that may </a:t>
            </a:r>
            <a:r>
              <a:rPr lang="en-US" sz="1500" dirty="0" smtClean="0">
                <a:solidFill>
                  <a:schemeClr val="bg2"/>
                </a:solidFill>
              </a:rPr>
              <a:t>disrupt </a:t>
            </a:r>
            <a:r>
              <a:rPr lang="en-US" sz="1500" dirty="0">
                <a:solidFill>
                  <a:schemeClr val="bg2"/>
                </a:solidFill>
              </a:rPr>
              <a:t>the operation of </a:t>
            </a:r>
            <a:r>
              <a:rPr lang="en-US" sz="1500" dirty="0" smtClean="0">
                <a:solidFill>
                  <a:schemeClr val="bg2"/>
                </a:solidFill>
              </a:rPr>
              <a:t>society”.</a:t>
            </a:r>
            <a:endParaRPr lang="" sz="1500" dirty="0">
              <a:solidFill>
                <a:schemeClr val="bg2"/>
              </a:solidFill>
            </a:endParaRPr>
          </a:p>
        </p:txBody>
      </p:sp>
    </p:spTree>
    <p:extLst>
      <p:ext uri="{BB962C8B-B14F-4D97-AF65-F5344CB8AC3E}">
        <p14:creationId xmlns:p14="http://schemas.microsoft.com/office/powerpoint/2010/main" val="1341388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6451" y="578911"/>
            <a:ext cx="7820132" cy="520424"/>
          </a:xfrm>
        </p:spPr>
        <p:txBody>
          <a:bodyPr/>
          <a:lstStyle/>
          <a:p>
            <a:r>
              <a:rPr lang="en-US" dirty="0" smtClean="0"/>
              <a:t>Social-conflict </a:t>
            </a:r>
            <a:r>
              <a:rPr lang="en-US" dirty="0"/>
              <a:t>approach</a:t>
            </a:r>
            <a:endParaRPr lang="" dirty="0"/>
          </a:p>
        </p:txBody>
      </p:sp>
      <p:sp>
        <p:nvSpPr>
          <p:cNvPr id="3" name="Text Placeholder 2"/>
          <p:cNvSpPr>
            <a:spLocks noGrp="1"/>
          </p:cNvSpPr>
          <p:nvPr>
            <p:ph type="body" idx="1"/>
          </p:nvPr>
        </p:nvSpPr>
        <p:spPr>
          <a:xfrm>
            <a:off x="513708" y="1191802"/>
            <a:ext cx="8363164" cy="3801437"/>
          </a:xfrm>
        </p:spPr>
        <p:txBody>
          <a:bodyPr/>
          <a:lstStyle/>
          <a:p>
            <a:pPr>
              <a:buFont typeface="Wingdings" panose="05000000000000000000" pitchFamily="2" charset="2"/>
              <a:buChar char="Ø"/>
            </a:pPr>
            <a:r>
              <a:rPr lang="en-US" sz="1500" dirty="0">
                <a:solidFill>
                  <a:schemeClr val="bg2"/>
                </a:solidFill>
              </a:rPr>
              <a:t>The </a:t>
            </a:r>
            <a:r>
              <a:rPr lang="en-US" sz="1500" b="1" u="sng" dirty="0">
                <a:solidFill>
                  <a:schemeClr val="bg2"/>
                </a:solidFill>
              </a:rPr>
              <a:t>social-conflict approach </a:t>
            </a:r>
            <a:r>
              <a:rPr lang="en-US" sz="1500" dirty="0">
                <a:solidFill>
                  <a:schemeClr val="bg2"/>
                </a:solidFill>
              </a:rPr>
              <a:t>is a framework for building theory </a:t>
            </a:r>
            <a:r>
              <a:rPr lang="en-US" sz="1500" b="1" i="1" dirty="0">
                <a:solidFill>
                  <a:schemeClr val="bg2"/>
                </a:solidFill>
              </a:rPr>
              <a:t>that sees society as an arena of inequality that generates conflict and change</a:t>
            </a:r>
            <a:r>
              <a:rPr lang="en-US" sz="1500" dirty="0">
                <a:solidFill>
                  <a:schemeClr val="bg2"/>
                </a:solidFill>
              </a:rPr>
              <a:t>. </a:t>
            </a: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Unlike </a:t>
            </a:r>
            <a:r>
              <a:rPr lang="en-US" sz="1500" dirty="0">
                <a:solidFill>
                  <a:schemeClr val="bg2"/>
                </a:solidFill>
              </a:rPr>
              <a:t>the structural-functional emphasis on solidarity and stability, this approach highlights </a:t>
            </a:r>
            <a:r>
              <a:rPr lang="en-US" sz="1500" b="1" i="1" u="sng" dirty="0">
                <a:solidFill>
                  <a:schemeClr val="bg2"/>
                </a:solidFill>
              </a:rPr>
              <a:t>inequality and change</a:t>
            </a:r>
            <a:r>
              <a:rPr lang="en-US" sz="1500" dirty="0">
                <a:solidFill>
                  <a:schemeClr val="bg2"/>
                </a:solidFill>
              </a:rPr>
              <a:t>. </a:t>
            </a: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Guided </a:t>
            </a:r>
            <a:r>
              <a:rPr lang="en-US" sz="1500" dirty="0">
                <a:solidFill>
                  <a:schemeClr val="bg2"/>
                </a:solidFill>
              </a:rPr>
              <a:t>by this approach, which includes the gender-conflict and </a:t>
            </a:r>
            <a:r>
              <a:rPr lang="en-US" sz="1500" dirty="0" smtClean="0">
                <a:solidFill>
                  <a:schemeClr val="bg2"/>
                </a:solidFill>
              </a:rPr>
              <a:t>race-conflict </a:t>
            </a:r>
            <a:r>
              <a:rPr lang="en-US" sz="1500" dirty="0">
                <a:solidFill>
                  <a:schemeClr val="bg2"/>
                </a:solidFill>
              </a:rPr>
              <a:t>approaches, sociologists investigate how factors such as </a:t>
            </a:r>
            <a:r>
              <a:rPr lang="en-US" sz="1500" b="1" i="1" dirty="0">
                <a:solidFill>
                  <a:schemeClr val="bg2"/>
                </a:solidFill>
              </a:rPr>
              <a:t>social class, race, ethnicity, gender, sexual orientation, and age </a:t>
            </a:r>
            <a:r>
              <a:rPr lang="en-US" sz="1500" dirty="0">
                <a:solidFill>
                  <a:schemeClr val="bg2"/>
                </a:solidFill>
              </a:rPr>
              <a:t>are linked to a society’s </a:t>
            </a:r>
            <a:r>
              <a:rPr lang="en-US" sz="1500" b="1" i="1" dirty="0">
                <a:solidFill>
                  <a:schemeClr val="bg2"/>
                </a:solidFill>
              </a:rPr>
              <a:t>unequal distribution of money, power, education, and social prestige</a:t>
            </a:r>
            <a:r>
              <a:rPr lang="en-US" sz="1500" dirty="0">
                <a:solidFill>
                  <a:schemeClr val="bg2"/>
                </a:solidFill>
              </a:rPr>
              <a:t>. </a:t>
            </a: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A </a:t>
            </a:r>
            <a:r>
              <a:rPr lang="en-US" sz="1500" dirty="0">
                <a:solidFill>
                  <a:schemeClr val="bg2"/>
                </a:solidFill>
              </a:rPr>
              <a:t>conflict analysis </a:t>
            </a:r>
            <a:r>
              <a:rPr lang="en-US" sz="1500" b="1" i="1" dirty="0">
                <a:solidFill>
                  <a:schemeClr val="bg2"/>
                </a:solidFill>
              </a:rPr>
              <a:t>rejects the idea that social structure promotes the operation of society </a:t>
            </a:r>
            <a:r>
              <a:rPr lang="en-US" sz="1500" dirty="0">
                <a:solidFill>
                  <a:schemeClr val="bg2"/>
                </a:solidFill>
              </a:rPr>
              <a:t>as a whole, </a:t>
            </a:r>
            <a:r>
              <a:rPr lang="en-US" sz="1500" b="1" i="1" dirty="0">
                <a:solidFill>
                  <a:schemeClr val="bg2"/>
                </a:solidFill>
              </a:rPr>
              <a:t>focusing instead on how social patterns benefit some people while hurting others</a:t>
            </a:r>
            <a:r>
              <a:rPr lang="en-US" sz="1500" dirty="0" smtClean="0">
                <a:solidFill>
                  <a:schemeClr val="bg2"/>
                </a:solidFill>
              </a:rPr>
              <a:t>.</a:t>
            </a:r>
          </a:p>
          <a:p>
            <a:pPr>
              <a:buFont typeface="Wingdings" panose="05000000000000000000" pitchFamily="2" charset="2"/>
              <a:buChar char="Ø"/>
            </a:pPr>
            <a:r>
              <a:rPr lang="en-US" sz="1500" dirty="0" smtClean="0">
                <a:solidFill>
                  <a:schemeClr val="bg2"/>
                </a:solidFill>
              </a:rPr>
              <a:t>Its major proponents are:-</a:t>
            </a:r>
            <a:endParaRPr lang="" dirty="0">
              <a:solidFill>
                <a:schemeClr val="bg2"/>
              </a:solidFill>
            </a:endParaRPr>
          </a:p>
          <a:p>
            <a:pPr marL="146050" indent="0">
              <a:buNone/>
            </a:pPr>
            <a:r>
              <a:rPr lang="" sz="1500" dirty="0">
                <a:solidFill>
                  <a:schemeClr val="bg2"/>
                </a:solidFill>
              </a:rPr>
              <a:t> </a:t>
            </a:r>
            <a:r>
              <a:rPr lang="" sz="1500" dirty="0" smtClean="0">
                <a:solidFill>
                  <a:schemeClr val="bg2"/>
                </a:solidFill>
              </a:rPr>
              <a:t>                           i)  Karl Marx</a:t>
            </a:r>
          </a:p>
          <a:p>
            <a:pPr marL="146050" indent="0">
              <a:buNone/>
            </a:pPr>
            <a:r>
              <a:rPr lang="" sz="1500" dirty="0">
                <a:solidFill>
                  <a:schemeClr val="bg2"/>
                </a:solidFill>
              </a:rPr>
              <a:t>	</a:t>
            </a:r>
            <a:r>
              <a:rPr lang="" sz="1500" dirty="0" smtClean="0">
                <a:solidFill>
                  <a:schemeClr val="bg2"/>
                </a:solidFill>
              </a:rPr>
              <a:t>       ii) Max Weber</a:t>
            </a:r>
          </a:p>
          <a:p>
            <a:pPr marL="146050" indent="0">
              <a:buNone/>
            </a:pPr>
            <a:r>
              <a:rPr lang="" sz="1500" dirty="0">
                <a:solidFill>
                  <a:schemeClr val="bg2"/>
                </a:solidFill>
              </a:rPr>
              <a:t>	</a:t>
            </a:r>
            <a:r>
              <a:rPr lang="" sz="1500" dirty="0" smtClean="0">
                <a:solidFill>
                  <a:schemeClr val="bg2"/>
                </a:solidFill>
              </a:rPr>
              <a:t>       iii) W.E.B DuBois</a:t>
            </a:r>
            <a:endParaRPr lang="en-US" sz="1500" dirty="0" smtClean="0">
              <a:solidFill>
                <a:schemeClr val="bg2"/>
              </a:solidFill>
            </a:endParaRPr>
          </a:p>
        </p:txBody>
      </p:sp>
    </p:spTree>
    <p:extLst>
      <p:ext uri="{BB962C8B-B14F-4D97-AF65-F5344CB8AC3E}">
        <p14:creationId xmlns:p14="http://schemas.microsoft.com/office/powerpoint/2010/main" val="45669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630281"/>
            <a:ext cx="7530422" cy="458779"/>
          </a:xfrm>
        </p:spPr>
        <p:txBody>
          <a:bodyPr/>
          <a:lstStyle/>
          <a:p>
            <a:r>
              <a:rPr lang="en-US" dirty="0" smtClean="0"/>
              <a:t>Gender-conflict </a:t>
            </a:r>
            <a:r>
              <a:rPr lang="en-US" dirty="0"/>
              <a:t>approach</a:t>
            </a:r>
            <a:endParaRPr lang="" dirty="0"/>
          </a:p>
        </p:txBody>
      </p:sp>
      <p:sp>
        <p:nvSpPr>
          <p:cNvPr id="3" name="Text Placeholder 2"/>
          <p:cNvSpPr>
            <a:spLocks noGrp="1"/>
          </p:cNvSpPr>
          <p:nvPr>
            <p:ph type="body" idx="1"/>
          </p:nvPr>
        </p:nvSpPr>
        <p:spPr>
          <a:xfrm>
            <a:off x="721225" y="1376736"/>
            <a:ext cx="7724132" cy="3205537"/>
          </a:xfrm>
        </p:spPr>
        <p:txBody>
          <a:bodyPr/>
          <a:lstStyle/>
          <a:p>
            <a:pPr>
              <a:buFont typeface="Wingdings" panose="05000000000000000000" pitchFamily="2" charset="2"/>
              <a:buChar char="Ø"/>
            </a:pPr>
            <a:r>
              <a:rPr lang="en-US" sz="1500" dirty="0">
                <a:solidFill>
                  <a:schemeClr val="bg2"/>
                </a:solidFill>
              </a:rPr>
              <a:t>One important type of social-conflict analysis is the gender-conflict approach, a point of view that </a:t>
            </a:r>
            <a:r>
              <a:rPr lang="en-US" sz="1500" b="1" i="1" dirty="0">
                <a:solidFill>
                  <a:schemeClr val="bg2"/>
                </a:solidFill>
              </a:rPr>
              <a:t>focuses on inequality and conflict between women and men</a:t>
            </a:r>
            <a:r>
              <a:rPr lang="en-US" sz="1500" dirty="0">
                <a:solidFill>
                  <a:schemeClr val="bg2"/>
                </a:solidFill>
              </a:rPr>
              <a:t>. </a:t>
            </a: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The gender-conflict </a:t>
            </a:r>
            <a:r>
              <a:rPr lang="en-US" sz="1500" dirty="0">
                <a:solidFill>
                  <a:schemeClr val="bg2"/>
                </a:solidFill>
              </a:rPr>
              <a:t>approach is closely linked to </a:t>
            </a:r>
            <a:r>
              <a:rPr lang="en-US" sz="1500" b="1" i="1" u="sng" dirty="0">
                <a:solidFill>
                  <a:schemeClr val="bg2"/>
                </a:solidFill>
              </a:rPr>
              <a:t>feminism</a:t>
            </a:r>
            <a:r>
              <a:rPr lang="en-US" sz="1500" dirty="0">
                <a:solidFill>
                  <a:schemeClr val="bg2"/>
                </a:solidFill>
              </a:rPr>
              <a:t>, </a:t>
            </a:r>
            <a:r>
              <a:rPr lang="en-US" sz="1500" dirty="0" smtClean="0">
                <a:solidFill>
                  <a:schemeClr val="bg2"/>
                </a:solidFill>
              </a:rPr>
              <a:t>“support </a:t>
            </a:r>
            <a:r>
              <a:rPr lang="en-US" sz="1500" dirty="0">
                <a:solidFill>
                  <a:schemeClr val="bg2"/>
                </a:solidFill>
              </a:rPr>
              <a:t>of social equality for women and </a:t>
            </a:r>
            <a:r>
              <a:rPr lang="en-US" sz="1500" dirty="0" smtClean="0">
                <a:solidFill>
                  <a:schemeClr val="bg2"/>
                </a:solidFill>
              </a:rPr>
              <a:t>men”.</a:t>
            </a:r>
          </a:p>
          <a:p>
            <a:pPr>
              <a:buFont typeface="Wingdings" panose="05000000000000000000" pitchFamily="2" charset="2"/>
              <a:buChar char="Ø"/>
            </a:pPr>
            <a:r>
              <a:rPr lang="en-US" sz="1500" dirty="0" smtClean="0">
                <a:solidFill>
                  <a:schemeClr val="bg2"/>
                </a:solidFill>
              </a:rPr>
              <a:t>Its major proponents were:-</a:t>
            </a:r>
            <a:endParaRPr lang="en-US" dirty="0" smtClean="0">
              <a:solidFill>
                <a:schemeClr val="bg2"/>
              </a:solidFill>
            </a:endParaRPr>
          </a:p>
          <a:p>
            <a:pPr marL="146050" indent="0">
              <a:buNone/>
            </a:pPr>
            <a:r>
              <a:rPr lang="en-US" sz="1500" dirty="0">
                <a:solidFill>
                  <a:schemeClr val="bg2"/>
                </a:solidFill>
              </a:rPr>
              <a:t> </a:t>
            </a:r>
            <a:r>
              <a:rPr lang="en-US" sz="1500" dirty="0" smtClean="0">
                <a:solidFill>
                  <a:schemeClr val="bg2"/>
                </a:solidFill>
              </a:rPr>
              <a:t>                </a:t>
            </a:r>
            <a:r>
              <a:rPr lang="en-US" sz="1500" dirty="0" err="1" smtClean="0">
                <a:solidFill>
                  <a:schemeClr val="bg2"/>
                </a:solidFill>
              </a:rPr>
              <a:t>i</a:t>
            </a:r>
            <a:r>
              <a:rPr lang="en-US" sz="1500" dirty="0" smtClean="0">
                <a:solidFill>
                  <a:schemeClr val="bg2"/>
                </a:solidFill>
              </a:rPr>
              <a:t>) Jane Addams</a:t>
            </a:r>
          </a:p>
          <a:p>
            <a:pPr marL="146050" indent="0">
              <a:buNone/>
            </a:pPr>
            <a:r>
              <a:rPr lang="en-US" sz="1500" dirty="0">
                <a:solidFill>
                  <a:schemeClr val="bg2"/>
                </a:solidFill>
              </a:rPr>
              <a:t> </a:t>
            </a:r>
            <a:r>
              <a:rPr lang="en-US" sz="1500" dirty="0" smtClean="0">
                <a:solidFill>
                  <a:schemeClr val="bg2"/>
                </a:solidFill>
              </a:rPr>
              <a:t>                ii) Harriet Martineau</a:t>
            </a:r>
          </a:p>
        </p:txBody>
      </p:sp>
    </p:spTree>
    <p:extLst>
      <p:ext uri="{BB962C8B-B14F-4D97-AF65-F5344CB8AC3E}">
        <p14:creationId xmlns:p14="http://schemas.microsoft.com/office/powerpoint/2010/main" val="1565500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609733"/>
            <a:ext cx="7684535" cy="458779"/>
          </a:xfrm>
        </p:spPr>
        <p:txBody>
          <a:bodyPr/>
          <a:lstStyle/>
          <a:p>
            <a:r>
              <a:rPr lang="en-US" dirty="0" smtClean="0"/>
              <a:t>Race-conflict </a:t>
            </a:r>
            <a:r>
              <a:rPr lang="en-US" dirty="0"/>
              <a:t>approach</a:t>
            </a:r>
            <a:endParaRPr lang="" dirty="0"/>
          </a:p>
        </p:txBody>
      </p:sp>
      <p:sp>
        <p:nvSpPr>
          <p:cNvPr id="3" name="Text Placeholder 2"/>
          <p:cNvSpPr>
            <a:spLocks noGrp="1"/>
          </p:cNvSpPr>
          <p:nvPr>
            <p:ph type="body" idx="1"/>
          </p:nvPr>
        </p:nvSpPr>
        <p:spPr>
          <a:xfrm>
            <a:off x="616449" y="1469204"/>
            <a:ext cx="7789311" cy="3411021"/>
          </a:xfrm>
        </p:spPr>
        <p:txBody>
          <a:bodyPr/>
          <a:lstStyle/>
          <a:p>
            <a:pPr>
              <a:buFont typeface="Wingdings" panose="05000000000000000000" pitchFamily="2" charset="2"/>
              <a:buChar char="Ø"/>
            </a:pPr>
            <a:r>
              <a:rPr lang="en-US" sz="1500" dirty="0">
                <a:solidFill>
                  <a:schemeClr val="bg2"/>
                </a:solidFill>
              </a:rPr>
              <a:t>Another important type of social-conflict analysis is the </a:t>
            </a:r>
            <a:r>
              <a:rPr lang="en-US" sz="1500" b="1" u="sng" dirty="0" smtClean="0">
                <a:solidFill>
                  <a:schemeClr val="bg2"/>
                </a:solidFill>
              </a:rPr>
              <a:t>race-conflict </a:t>
            </a:r>
            <a:r>
              <a:rPr lang="en-US" sz="1500" b="1" u="sng" dirty="0">
                <a:solidFill>
                  <a:schemeClr val="bg2"/>
                </a:solidFill>
              </a:rPr>
              <a:t>approach</a:t>
            </a:r>
            <a:r>
              <a:rPr lang="en-US" sz="1500" dirty="0">
                <a:solidFill>
                  <a:schemeClr val="bg2"/>
                </a:solidFill>
              </a:rPr>
              <a:t>, a point of view that focuses </a:t>
            </a:r>
            <a:r>
              <a:rPr lang="en-US" sz="1500" b="1" i="1" dirty="0">
                <a:solidFill>
                  <a:schemeClr val="bg2"/>
                </a:solidFill>
              </a:rPr>
              <a:t>on inequality and conflict between people of different racial and ethnic categories. </a:t>
            </a:r>
            <a:endParaRPr lang="en-US" sz="1500" b="1" i="1" dirty="0" smtClean="0">
              <a:solidFill>
                <a:schemeClr val="bg2"/>
              </a:solidFill>
            </a:endParaRPr>
          </a:p>
          <a:p>
            <a:pPr>
              <a:buFont typeface="Wingdings" panose="05000000000000000000" pitchFamily="2" charset="2"/>
              <a:buChar char="Ø"/>
            </a:pPr>
            <a:r>
              <a:rPr lang="en-US" sz="1500" dirty="0" smtClean="0">
                <a:solidFill>
                  <a:schemeClr val="bg2"/>
                </a:solidFill>
              </a:rPr>
              <a:t>Just </a:t>
            </a:r>
            <a:r>
              <a:rPr lang="en-US" sz="1500" dirty="0">
                <a:solidFill>
                  <a:schemeClr val="bg2"/>
                </a:solidFill>
              </a:rPr>
              <a:t>as men have power over women, white people have numerous social advantages over people of color, including, on average, higher incomes, more schooling, better health, and longer life expectancy</a:t>
            </a:r>
            <a:r>
              <a:rPr lang="en-US" sz="1500" dirty="0" smtClean="0">
                <a:solidFill>
                  <a:schemeClr val="bg2"/>
                </a:solidFill>
              </a:rPr>
              <a:t>.</a:t>
            </a:r>
          </a:p>
          <a:p>
            <a:pPr>
              <a:buFont typeface="Wingdings" panose="05000000000000000000" pitchFamily="2" charset="2"/>
              <a:buChar char="Ø"/>
            </a:pPr>
            <a:r>
              <a:rPr lang="en-US" sz="1500" dirty="0" smtClean="0">
                <a:solidFill>
                  <a:schemeClr val="bg2"/>
                </a:solidFill>
              </a:rPr>
              <a:t>Its proponents were:-</a:t>
            </a:r>
          </a:p>
          <a:p>
            <a:pPr marL="146050" indent="0">
              <a:buNone/>
            </a:pPr>
            <a:r>
              <a:rPr lang="en-US" sz="1500" dirty="0">
                <a:solidFill>
                  <a:schemeClr val="bg2"/>
                </a:solidFill>
              </a:rPr>
              <a:t> </a:t>
            </a:r>
            <a:r>
              <a:rPr lang="en-US" sz="1500" dirty="0" smtClean="0">
                <a:solidFill>
                  <a:schemeClr val="bg2"/>
                </a:solidFill>
              </a:rPr>
              <a:t>                        </a:t>
            </a:r>
            <a:r>
              <a:rPr lang="en-US" sz="1500" dirty="0" err="1" smtClean="0">
                <a:solidFill>
                  <a:schemeClr val="bg2"/>
                </a:solidFill>
              </a:rPr>
              <a:t>i</a:t>
            </a:r>
            <a:r>
              <a:rPr lang="en-US" sz="1500" dirty="0" smtClean="0">
                <a:solidFill>
                  <a:schemeClr val="bg2"/>
                </a:solidFill>
              </a:rPr>
              <a:t>)  Ida Wells Barnett</a:t>
            </a:r>
          </a:p>
          <a:p>
            <a:pPr marL="146050" indent="0">
              <a:buNone/>
            </a:pPr>
            <a:r>
              <a:rPr lang="en-US" sz="1500" dirty="0">
                <a:solidFill>
                  <a:schemeClr val="bg2"/>
                </a:solidFill>
              </a:rPr>
              <a:t> </a:t>
            </a:r>
            <a:r>
              <a:rPr lang="en-US" sz="1500" dirty="0" smtClean="0">
                <a:solidFill>
                  <a:schemeClr val="bg2"/>
                </a:solidFill>
              </a:rPr>
              <a:t>                        ii) W.E.B Du Bois</a:t>
            </a:r>
            <a:endParaRPr lang="" sz="1500" dirty="0">
              <a:solidFill>
                <a:schemeClr val="bg2"/>
              </a:solidFill>
            </a:endParaRPr>
          </a:p>
        </p:txBody>
      </p:sp>
    </p:spTree>
    <p:extLst>
      <p:ext uri="{BB962C8B-B14F-4D97-AF65-F5344CB8AC3E}">
        <p14:creationId xmlns:p14="http://schemas.microsoft.com/office/powerpoint/2010/main" val="2211870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4" y="589185"/>
            <a:ext cx="7746180" cy="479328"/>
          </a:xfrm>
        </p:spPr>
        <p:txBody>
          <a:bodyPr/>
          <a:lstStyle/>
          <a:p>
            <a:r>
              <a:rPr lang="en-US" dirty="0" smtClean="0"/>
              <a:t>Macro-level and Micro-level Orientation</a:t>
            </a:r>
            <a:endParaRPr lang="" dirty="0"/>
          </a:p>
        </p:txBody>
      </p:sp>
      <p:sp>
        <p:nvSpPr>
          <p:cNvPr id="3" name="Text Placeholder 2"/>
          <p:cNvSpPr>
            <a:spLocks noGrp="1"/>
          </p:cNvSpPr>
          <p:nvPr>
            <p:ph type="body" idx="1"/>
          </p:nvPr>
        </p:nvSpPr>
        <p:spPr>
          <a:xfrm>
            <a:off x="565080" y="1387011"/>
            <a:ext cx="8054938" cy="3503488"/>
          </a:xfrm>
        </p:spPr>
        <p:txBody>
          <a:bodyPr/>
          <a:lstStyle/>
          <a:p>
            <a:pPr>
              <a:buFont typeface="Wingdings" panose="05000000000000000000" pitchFamily="2" charset="2"/>
              <a:buChar char="Ø"/>
            </a:pPr>
            <a:r>
              <a:rPr lang="en-US" sz="1500" dirty="0">
                <a:solidFill>
                  <a:schemeClr val="bg2"/>
                </a:solidFill>
              </a:rPr>
              <a:t>The </a:t>
            </a:r>
            <a:r>
              <a:rPr lang="en-US" sz="1500" b="1" i="1" dirty="0">
                <a:solidFill>
                  <a:schemeClr val="bg2"/>
                </a:solidFill>
              </a:rPr>
              <a:t>structural-functional</a:t>
            </a:r>
            <a:r>
              <a:rPr lang="en-US" sz="1500" dirty="0">
                <a:solidFill>
                  <a:schemeClr val="bg2"/>
                </a:solidFill>
              </a:rPr>
              <a:t> and </a:t>
            </a:r>
            <a:r>
              <a:rPr lang="en-US" sz="1500" b="1" i="1" dirty="0">
                <a:solidFill>
                  <a:schemeClr val="bg2"/>
                </a:solidFill>
              </a:rPr>
              <a:t>social-conflict</a:t>
            </a:r>
            <a:r>
              <a:rPr lang="en-US" sz="1500" dirty="0">
                <a:solidFill>
                  <a:schemeClr val="bg2"/>
                </a:solidFill>
              </a:rPr>
              <a:t> approaches share a macro-level orientation, a broad focus on social structures that shape society as a whole. </a:t>
            </a:r>
            <a:endParaRPr lang="en-US" sz="1500" dirty="0" smtClean="0">
              <a:solidFill>
                <a:schemeClr val="bg2"/>
              </a:solidFill>
            </a:endParaRPr>
          </a:p>
          <a:p>
            <a:pPr>
              <a:buFont typeface="Wingdings" panose="05000000000000000000" pitchFamily="2" charset="2"/>
              <a:buChar char="Ø"/>
            </a:pPr>
            <a:r>
              <a:rPr lang="en-US" sz="1500" b="1" dirty="0" smtClean="0">
                <a:solidFill>
                  <a:schemeClr val="bg2"/>
                </a:solidFill>
              </a:rPr>
              <a:t>Macro-level </a:t>
            </a:r>
            <a:r>
              <a:rPr lang="en-US" sz="1500" b="1" dirty="0">
                <a:solidFill>
                  <a:schemeClr val="bg2"/>
                </a:solidFill>
              </a:rPr>
              <a:t>sociology </a:t>
            </a:r>
            <a:r>
              <a:rPr lang="en-US" sz="1500" dirty="0">
                <a:solidFill>
                  <a:schemeClr val="bg2"/>
                </a:solidFill>
              </a:rPr>
              <a:t>takes in the big picture, rather like observing a city from high above in a helicopter and seeing how highways help people move from place to place or how housing </a:t>
            </a:r>
            <a:r>
              <a:rPr lang="en-US" sz="1500" dirty="0" smtClean="0">
                <a:solidFill>
                  <a:schemeClr val="bg2"/>
                </a:solidFill>
              </a:rPr>
              <a:t>differs </a:t>
            </a:r>
            <a:r>
              <a:rPr lang="en-US" sz="1500" dirty="0">
                <a:solidFill>
                  <a:schemeClr val="bg2"/>
                </a:solidFill>
              </a:rPr>
              <a:t>from rich to poor neighborhoods. </a:t>
            </a: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Sociology </a:t>
            </a:r>
            <a:r>
              <a:rPr lang="en-US" sz="1500" dirty="0">
                <a:solidFill>
                  <a:schemeClr val="bg2"/>
                </a:solidFill>
              </a:rPr>
              <a:t>also uses a </a:t>
            </a:r>
            <a:r>
              <a:rPr lang="en-US" sz="1500" b="1" dirty="0" smtClean="0">
                <a:solidFill>
                  <a:schemeClr val="bg2"/>
                </a:solidFill>
              </a:rPr>
              <a:t>micro-level </a:t>
            </a:r>
            <a:r>
              <a:rPr lang="en-US" sz="1500" b="1" dirty="0">
                <a:solidFill>
                  <a:schemeClr val="bg2"/>
                </a:solidFill>
              </a:rPr>
              <a:t>orientation</a:t>
            </a:r>
            <a:r>
              <a:rPr lang="en-US" sz="1500" dirty="0">
                <a:solidFill>
                  <a:schemeClr val="bg2"/>
                </a:solidFill>
              </a:rPr>
              <a:t>, a close-up focus on social interaction in specific situations. </a:t>
            </a: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Exploring </a:t>
            </a:r>
            <a:r>
              <a:rPr lang="en-US" sz="1500" dirty="0">
                <a:solidFill>
                  <a:schemeClr val="bg2"/>
                </a:solidFill>
              </a:rPr>
              <a:t>urban life in this way occurs at street level, where you might watch how children invent games on a school playground or how pedestrians respond to homeless people they pass on the street. </a:t>
            </a:r>
            <a:endParaRPr lang="en-US" sz="1500" dirty="0" smtClean="0">
              <a:solidFill>
                <a:schemeClr val="bg2"/>
              </a:solidFill>
            </a:endParaRPr>
          </a:p>
        </p:txBody>
      </p:sp>
    </p:spTree>
    <p:extLst>
      <p:ext uri="{BB962C8B-B14F-4D97-AF65-F5344CB8AC3E}">
        <p14:creationId xmlns:p14="http://schemas.microsoft.com/office/powerpoint/2010/main" val="275573278"/>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340</TotalTime>
  <Words>903</Words>
  <Application>Microsoft Office PowerPoint</Application>
  <PresentationFormat>On-screen Show (16:9)</PresentationFormat>
  <Paragraphs>71</Paragraphs>
  <Slides>12</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Lato</vt:lpstr>
      <vt:lpstr>Raleway</vt:lpstr>
      <vt:lpstr>Arial</vt:lpstr>
      <vt:lpstr>Wingdings</vt:lpstr>
      <vt:lpstr>Streamline</vt:lpstr>
      <vt:lpstr>Sociology  Course Code (SS 2005)</vt:lpstr>
      <vt:lpstr>THEORY AND SOCIOLOGICAL THEORY</vt:lpstr>
      <vt:lpstr>SOCIOLOGICAL PERSPECTIVES</vt:lpstr>
      <vt:lpstr>Structural-functional approach</vt:lpstr>
      <vt:lpstr>Social Functions (Manifest and Latent)</vt:lpstr>
      <vt:lpstr>Social-conflict approach</vt:lpstr>
      <vt:lpstr>Gender-conflict approach</vt:lpstr>
      <vt:lpstr>Race-conflict approach</vt:lpstr>
      <vt:lpstr>Macro-level and Micro-level Orientation</vt:lpstr>
      <vt:lpstr>Symbolic-interaction approach</vt:lpstr>
      <vt:lpstr>PowerPoint Presentation</vt:lpstr>
      <vt:lpstr>Q&amp;A Session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Sociology  Course Code (SS 2005)</dc:title>
  <dc:creator>Zeeshan</dc:creator>
  <cp:lastModifiedBy>Zeeshan</cp:lastModifiedBy>
  <cp:revision>67</cp:revision>
  <dcterms:modified xsi:type="dcterms:W3CDTF">2024-02-10T18:50:00Z</dcterms:modified>
</cp:coreProperties>
</file>